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8.jpeg" ContentType="image/jpeg"/>
  <Override PartName="/ppt/media/image10.jpeg" ContentType="image/jpeg"/>
  <Override PartName="/ppt/media/image16.png" ContentType="image/png"/>
  <Override PartName="/ppt/media/image15.png" ContentType="image/png"/>
  <Override PartName="/ppt/media/image5.jpeg" ContentType="image/jpeg"/>
  <Override PartName="/ppt/media/image14.jpeg" ContentType="image/jpeg"/>
  <Override PartName="/ppt/media/image1.png" ContentType="image/png"/>
  <Override PartName="/ppt/media/image3.png" ContentType="image/png"/>
  <Override PartName="/ppt/media/image2.png" ContentType="image/png"/>
  <Override PartName="/ppt/media/image4.jpeg" ContentType="image/jpeg"/>
  <Override PartName="/ppt/media/image6.jpeg" ContentType="image/jpeg"/>
  <Override PartName="/ppt/media/image9.jpeg" ContentType="image/jpeg"/>
  <Override PartName="/ppt/media/image11.jpeg" ContentType="image/jpeg"/>
  <Override PartName="/ppt/media/image12.jpeg" ContentType="image/jpeg"/>
  <Override PartName="/ppt/media/image13.png" ContentType="image/png"/>
  <Override PartName="/ppt/media/image7.jpeg" ContentType="image/jpe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0FF06E7-693C-4F11-B8F3-CA66D1E98D0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4160" cy="554040"/>
          </a:xfrm>
          <a:prstGeom prst="rect">
            <a:avLst/>
          </a:prstGeom>
          <a:ln w="0">
            <a:noFill/>
          </a:ln>
        </p:spPr>
      </p:pic>
      <p:pic>
        <p:nvPicPr>
          <p:cNvPr id="4" name="Grafik 2" descr=""/>
          <p:cNvPicPr/>
          <p:nvPr/>
        </p:nvPicPr>
        <p:blipFill>
          <a:blip r:embed="rId3"/>
          <a:stretch/>
        </p:blipFill>
        <p:spPr>
          <a:xfrm>
            <a:off x="7430400" y="134640"/>
            <a:ext cx="3690000" cy="506160"/>
          </a:xfrm>
          <a:prstGeom prst="rect">
            <a:avLst/>
          </a:prstGeom>
          <a:ln w="0">
            <a:noFill/>
          </a:ln>
        </p:spPr>
      </p:pic>
      <p:sp>
        <p:nvSpPr>
          <p:cNvPr id="5" name="CustomShape 4"/>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DE" sz="1800" spc="-1" strike="noStrike">
                <a:solidFill>
                  <a:srgbClr val="000000"/>
                </a:solidFill>
                <a:latin typeface="Arial"/>
              </a:rPr>
              <a:t>Click to edit the title text format</a:t>
            </a:r>
            <a:endParaRPr b="0" lang="en-DE" sz="18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rgbClr val="000000"/>
                </a:solidFill>
                <a:latin typeface="Arial"/>
              </a:rPr>
              <a:t>Click to edit the outline text format</a:t>
            </a:r>
            <a:endParaRPr b="0" lang="en-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DE" sz="2000" spc="-1" strike="noStrike">
                <a:solidFill>
                  <a:srgbClr val="000000"/>
                </a:solidFill>
                <a:latin typeface="Arial"/>
              </a:rPr>
              <a:t>Second Outline Level</a:t>
            </a:r>
            <a:endParaRPr b="0" lang="en-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rgbClr val="000000"/>
                </a:solidFill>
                <a:latin typeface="Arial"/>
              </a:rPr>
              <a:t>Third Outline Level</a:t>
            </a:r>
            <a:endParaRPr b="0" lang="en-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DE" sz="1800" spc="-1" strike="noStrike">
                <a:solidFill>
                  <a:srgbClr val="000000"/>
                </a:solidFill>
                <a:latin typeface="Arial"/>
              </a:rPr>
              <a:t>Fourth Outline Level</a:t>
            </a:r>
            <a:endParaRPr b="0" lang="en-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Fifth Outline Level</a:t>
            </a:r>
            <a:endParaRPr b="0" lang="en-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Sixth Outline Level</a:t>
            </a:r>
            <a:endParaRPr b="0" lang="en-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Seventh Outline Level</a:t>
            </a:r>
            <a:endParaRPr b="0" lang="en-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5E8392D-EC96-4425-B171-5E121C7E6BC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00160" cy="353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4160" cy="554040"/>
          </a:xfrm>
          <a:prstGeom prst="rect">
            <a:avLst/>
          </a:prstGeom>
          <a:ln w="0">
            <a:noFill/>
          </a:ln>
        </p:spPr>
      </p:pic>
      <p:pic>
        <p:nvPicPr>
          <p:cNvPr id="50" name="Grafik 2" descr=""/>
          <p:cNvPicPr/>
          <p:nvPr/>
        </p:nvPicPr>
        <p:blipFill>
          <a:blip r:embed="rId3"/>
          <a:stretch/>
        </p:blipFill>
        <p:spPr>
          <a:xfrm>
            <a:off x="7430400" y="134640"/>
            <a:ext cx="3690000" cy="506160"/>
          </a:xfrm>
          <a:prstGeom prst="rect">
            <a:avLst/>
          </a:prstGeom>
          <a:ln w="0">
            <a:noFill/>
          </a:ln>
        </p:spPr>
      </p:pic>
      <p:sp>
        <p:nvSpPr>
          <p:cNvPr id="51" name="CustomShape 4"/>
          <p:cNvSpPr/>
          <p:nvPr/>
        </p:nvSpPr>
        <p:spPr>
          <a:xfrm>
            <a:off x="11444760" y="0"/>
            <a:ext cx="733320" cy="68421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02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7F67FD4-CE93-412D-8F47-7924DDB596A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762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DE" sz="1800" spc="-1" strike="noStrike">
                <a:solidFill>
                  <a:srgbClr val="000000"/>
                </a:solidFill>
                <a:latin typeface="Arial"/>
              </a:rPr>
              <a:t>Click to edit the title text format</a:t>
            </a:r>
            <a:endParaRPr b="0" lang="en-DE" sz="18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rgbClr val="000000"/>
                </a:solidFill>
                <a:latin typeface="Arial"/>
              </a:rPr>
              <a:t>Click to edit the outline text format</a:t>
            </a:r>
            <a:endParaRPr b="0" lang="en-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DE" sz="2000" spc="-1" strike="noStrike">
                <a:solidFill>
                  <a:srgbClr val="000000"/>
                </a:solidFill>
                <a:latin typeface="Arial"/>
              </a:rPr>
              <a:t>Second Outline Level</a:t>
            </a:r>
            <a:endParaRPr b="0" lang="en-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rgbClr val="000000"/>
                </a:solidFill>
                <a:latin typeface="Arial"/>
              </a:rPr>
              <a:t>Third Outline Level</a:t>
            </a:r>
            <a:endParaRPr b="0" lang="en-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DE" sz="1800" spc="-1" strike="noStrike">
                <a:solidFill>
                  <a:srgbClr val="000000"/>
                </a:solidFill>
                <a:latin typeface="Arial"/>
              </a:rPr>
              <a:t>Fourth Outline Level</a:t>
            </a:r>
            <a:endParaRPr b="0" lang="en-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Fifth Outline Level</a:t>
            </a:r>
            <a:endParaRPr b="0" lang="en-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Sixth Outline Level</a:t>
            </a:r>
            <a:endParaRPr b="0" lang="en-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Seventh Outline Level</a:t>
            </a:r>
            <a:endParaRPr b="0" lang="en-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www.ncbi.nlm.nih.gov/pmc/articles/PMC3154227/#:~:text=Resource%20wars%20are%20violent%20conflicts,gems%2C%20and%20other%20key%20minerals." TargetMode="External"/><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5.jpeg"/><Relationship Id="rId5"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4.0/" TargetMode="External"/><Relationship Id="rId4" Type="http://schemas.openxmlformats.org/officeDocument/2006/relationships/hyperlink" Target="https://creativecommons.org/licenses/by/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open.spotify.com/episode/770wJQ4FnyutP9chIAkJCH?si=srKY5l2xRHuXRbpNGD7_MA"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3240" cy="11397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93" name="CustomShape 2"/>
          <p:cNvSpPr/>
          <p:nvPr/>
        </p:nvSpPr>
        <p:spPr>
          <a:xfrm>
            <a:off x="527400" y="2852640"/>
            <a:ext cx="10353240" cy="2360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Challenges I: Natural Resources and Environmental Pollution</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Chintan Patel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4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Ecological Footprint</a:t>
            </a:r>
            <a:endParaRPr b="0" lang="en-GB" sz="2400" spc="-1" strike="noStrike">
              <a:solidFill>
                <a:srgbClr val="000000"/>
              </a:solidFill>
              <a:latin typeface="Arial"/>
            </a:endParaRPr>
          </a:p>
        </p:txBody>
      </p:sp>
      <p:sp>
        <p:nvSpPr>
          <p:cNvPr id="129" name="CustomShape 38"/>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ecological footprint for a particular population is defined as the total area of</a:t>
            </a: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productive land and water ecosystems required to produce sufficient resources and assimilate wastes”</a:t>
            </a:r>
            <a:endParaRPr b="0" lang="en-GB" sz="1800" spc="-1" strike="noStrike">
              <a:solidFill>
                <a:srgbClr val="000000"/>
              </a:solidFill>
              <a:latin typeface="Arial"/>
            </a:endParaRPr>
          </a:p>
        </p:txBody>
      </p:sp>
      <p:sp>
        <p:nvSpPr>
          <p:cNvPr id="130" name="CustomShape 39"/>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31" name="CustomShape 40"/>
          <p:cNvSpPr/>
          <p:nvPr/>
        </p:nvSpPr>
        <p:spPr>
          <a:xfrm>
            <a:off x="361080" y="329220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2" name="CustomShape 42"/>
          <p:cNvSpPr/>
          <p:nvPr/>
        </p:nvSpPr>
        <p:spPr>
          <a:xfrm>
            <a:off x="268920" y="6173280"/>
            <a:ext cx="1079208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1.) W.E. Rees (1992) – Ecological footprint and appropriated carrying capacity: what urban economics leaves out. Environmental Urbanization.</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DejaVu Sans"/>
                <a:ea typeface="Roboto"/>
              </a:rPr>
              <a:t>2.) W.E. Rees, M. Wackernagel (1994) – Ecological footprints and appropriated carrying capacity: measuring the natural capital requirements of the human economy.</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DejaVu Sans"/>
                <a:ea typeface="Roboto"/>
              </a:rPr>
              <a:t>3.) D. Yue, J. Guo, C. Hui (2013)  – Scale dependency of biocapacity and the fallacy of unsustainable development – https://doi.org/10.1016/j.jenvman.2013.04.022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46"/>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a:t>
            </a:r>
            <a:endParaRPr b="0" lang="en-GB" sz="2400" spc="-1" strike="noStrike">
              <a:solidFill>
                <a:srgbClr val="000000"/>
              </a:solidFill>
              <a:latin typeface="Arial"/>
            </a:endParaRPr>
          </a:p>
        </p:txBody>
      </p:sp>
      <p:sp>
        <p:nvSpPr>
          <p:cNvPr id="134" name="CustomShape 43"/>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ffffff"/>
                </a:solidFill>
                <a:latin typeface="DejaVu Sans"/>
                <a:ea typeface="DejaVu Sans"/>
              </a:rPr>
              <a:t>Consume less</a:t>
            </a:r>
            <a:endParaRPr b="0" lang="en-GB" sz="1800" spc="-1" strike="noStrike">
              <a:solidFill>
                <a:srgbClr val="000000"/>
              </a:solidFill>
              <a:latin typeface="Arial"/>
            </a:endParaRPr>
          </a:p>
        </p:txBody>
      </p:sp>
      <p:sp>
        <p:nvSpPr>
          <p:cNvPr id="135" name="CustomShape 4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Implications</a:t>
            </a:r>
            <a:endParaRPr b="0" lang="en-GB" sz="2200" spc="-1" strike="noStrike">
              <a:solidFill>
                <a:srgbClr val="000000"/>
              </a:solidFill>
              <a:latin typeface="Arial"/>
            </a:endParaRPr>
          </a:p>
        </p:txBody>
      </p:sp>
      <p:sp>
        <p:nvSpPr>
          <p:cNvPr id="136" name="CustomShape 45"/>
          <p:cNvSpPr/>
          <p:nvPr/>
        </p:nvSpPr>
        <p:spPr>
          <a:xfrm>
            <a:off x="335520" y="310896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47"/>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Sustainability</a:t>
            </a:r>
            <a:endParaRPr b="0" lang="en-GB" sz="2400" spc="-1" strike="noStrike">
              <a:solidFill>
                <a:srgbClr val="000000"/>
              </a:solidFill>
              <a:latin typeface="Arial"/>
            </a:endParaRPr>
          </a:p>
        </p:txBody>
      </p:sp>
      <p:sp>
        <p:nvSpPr>
          <p:cNvPr id="138" name="CustomShape 48"/>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GB" sz="1800" spc="-1" strike="noStrike">
              <a:solidFill>
                <a:srgbClr val="000000"/>
              </a:solidFill>
              <a:latin typeface="Arial"/>
            </a:endParaRPr>
          </a:p>
        </p:txBody>
      </p:sp>
      <p:sp>
        <p:nvSpPr>
          <p:cNvPr id="139" name="CustomShape 49"/>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Implications</a:t>
            </a:r>
            <a:endParaRPr b="0" lang="en-GB" sz="2200" spc="-1" strike="noStrike">
              <a:solidFill>
                <a:srgbClr val="000000"/>
              </a:solidFill>
              <a:latin typeface="Arial"/>
            </a:endParaRPr>
          </a:p>
        </p:txBody>
      </p:sp>
      <p:sp>
        <p:nvSpPr>
          <p:cNvPr id="140" name="CustomShape 51"/>
          <p:cNvSpPr/>
          <p:nvPr/>
        </p:nvSpPr>
        <p:spPr>
          <a:xfrm>
            <a:off x="335520" y="310896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A Lack of Resources </a:t>
            </a:r>
            <a:endParaRPr b="0" lang="en-GB" sz="3000" spc="-1" strike="noStrike">
              <a:solidFill>
                <a:srgbClr val="000000"/>
              </a:solidFill>
              <a:latin typeface="Arial"/>
            </a:endParaRPr>
          </a:p>
        </p:txBody>
      </p:sp>
      <p:sp>
        <p:nvSpPr>
          <p:cNvPr id="142" name="CustomShape 2"/>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44" name="Grafik 218" descr=""/>
          <p:cNvPicPr/>
          <p:nvPr/>
        </p:nvPicPr>
        <p:blipFill>
          <a:blip r:embed="rId1"/>
          <a:stretch/>
        </p:blipFill>
        <p:spPr>
          <a:xfrm>
            <a:off x="2194920" y="1371600"/>
            <a:ext cx="4560840" cy="4952520"/>
          </a:xfrm>
          <a:prstGeom prst="rect">
            <a:avLst/>
          </a:prstGeom>
          <a:ln w="0">
            <a:noFill/>
          </a:ln>
        </p:spPr>
      </p:pic>
      <p:sp>
        <p:nvSpPr>
          <p:cNvPr id="145" name="CustomShape 2"/>
          <p:cNvSpPr/>
          <p:nvPr/>
        </p:nvSpPr>
        <p:spPr>
          <a:xfrm>
            <a:off x="263520" y="6411600"/>
            <a:ext cx="77720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146" name="CustomShape 3"/>
          <p:cNvSpPr/>
          <p:nvPr/>
        </p:nvSpPr>
        <p:spPr>
          <a:xfrm>
            <a:off x="6858000" y="1554480"/>
            <a:ext cx="3738240" cy="2915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147" name="CustomShape 4"/>
          <p:cNvSpPr/>
          <p:nvPr/>
        </p:nvSpPr>
        <p:spPr>
          <a:xfrm>
            <a:off x="7498080" y="4023360"/>
            <a:ext cx="3738240" cy="2915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GB" sz="1800" spc="-1" strike="noStrike">
              <a:solidFill>
                <a:srgbClr val="000000"/>
              </a:solidFill>
              <a:latin typeface="Arial"/>
            </a:endParaRPr>
          </a:p>
        </p:txBody>
      </p:sp>
      <p:sp>
        <p:nvSpPr>
          <p:cNvPr id="148" name="CustomShape 5"/>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149" name="CustomShape 6"/>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51"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Resource wars are violent conflicts that are largely driven by competition for control over vital or valuable natural materials, such as oil, water, land, timber, animals (or animal products), gold, silver, gems, and other key minerals.”</a:t>
            </a:r>
            <a:endParaRPr b="0" lang="en-GB" sz="1800" spc="-1" strike="noStrike">
              <a:solidFill>
                <a:srgbClr val="000000"/>
              </a:solidFill>
              <a:latin typeface="Arial"/>
            </a:endParaRPr>
          </a:p>
        </p:txBody>
      </p:sp>
      <p:sp>
        <p:nvSpPr>
          <p:cNvPr id="152" name="CustomShape 3"/>
          <p:cNvSpPr/>
          <p:nvPr/>
        </p:nvSpPr>
        <p:spPr>
          <a:xfrm>
            <a:off x="335520" y="2859480"/>
            <a:ext cx="10572840" cy="1872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3" name="CustomShape 4"/>
          <p:cNvSpPr/>
          <p:nvPr/>
        </p:nvSpPr>
        <p:spPr>
          <a:xfrm>
            <a:off x="263520" y="6411600"/>
            <a:ext cx="6468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Michael T. Klare, Barry S. Levy, Victor W. Sidel (2011) – The Public Health Implications of Resource Wars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54" name="CustomShape 5"/>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156" name="CustomShape 2"/>
          <p:cNvSpPr/>
          <p:nvPr/>
        </p:nvSpPr>
        <p:spPr>
          <a:xfrm>
            <a:off x="263520" y="6492240"/>
            <a:ext cx="7772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Photo – https://www.flickr.com/photos/un_photo/5559102272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57" name="Grafik 231" descr=""/>
          <p:cNvPicPr/>
          <p:nvPr/>
        </p:nvPicPr>
        <p:blipFill>
          <a:blip r:embed="rId2"/>
          <a:stretch/>
        </p:blipFill>
        <p:spPr>
          <a:xfrm>
            <a:off x="2286000" y="1681200"/>
            <a:ext cx="7030080" cy="4708800"/>
          </a:xfrm>
          <a:prstGeom prst="rect">
            <a:avLst/>
          </a:prstGeom>
          <a:ln w="0">
            <a:noFill/>
          </a:ln>
        </p:spPr>
      </p:pic>
      <p:sp>
        <p:nvSpPr>
          <p:cNvPr id="158"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Oil, etc.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160" name="CustomShape 2"/>
          <p:cNvSpPr/>
          <p:nvPr/>
        </p:nvSpPr>
        <p:spPr>
          <a:xfrm>
            <a:off x="274320" y="6173280"/>
            <a:ext cx="777204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61" name="Grafik 235" descr=""/>
          <p:cNvPicPr/>
          <p:nvPr/>
        </p:nvPicPr>
        <p:blipFill>
          <a:blip r:embed="rId4"/>
          <a:stretch/>
        </p:blipFill>
        <p:spPr>
          <a:xfrm>
            <a:off x="457200" y="1645920"/>
            <a:ext cx="6465960" cy="4466520"/>
          </a:xfrm>
          <a:prstGeom prst="rect">
            <a:avLst/>
          </a:prstGeom>
          <a:ln w="0">
            <a:noFill/>
          </a:ln>
        </p:spPr>
      </p:pic>
      <p:sp>
        <p:nvSpPr>
          <p:cNvPr id="162"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164" name="CustomShape 2"/>
          <p:cNvSpPr/>
          <p:nvPr/>
        </p:nvSpPr>
        <p:spPr>
          <a:xfrm>
            <a:off x="274320" y="6173280"/>
            <a:ext cx="777204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65" name="Grafik 239" descr=""/>
          <p:cNvPicPr/>
          <p:nvPr/>
        </p:nvPicPr>
        <p:blipFill>
          <a:blip r:embed="rId4"/>
          <a:stretch/>
        </p:blipFill>
        <p:spPr>
          <a:xfrm>
            <a:off x="457200" y="1645920"/>
            <a:ext cx="6465960" cy="4466520"/>
          </a:xfrm>
          <a:prstGeom prst="rect">
            <a:avLst/>
          </a:prstGeom>
          <a:ln w="0">
            <a:noFill/>
          </a:ln>
        </p:spPr>
      </p:pic>
      <p:pic>
        <p:nvPicPr>
          <p:cNvPr id="166" name="Grafik 240" descr=""/>
          <p:cNvPicPr/>
          <p:nvPr/>
        </p:nvPicPr>
        <p:blipFill>
          <a:blip r:embed="rId5"/>
          <a:stretch/>
        </p:blipFill>
        <p:spPr>
          <a:xfrm>
            <a:off x="7075440" y="1236960"/>
            <a:ext cx="4069440" cy="3049920"/>
          </a:xfrm>
          <a:prstGeom prst="rect">
            <a:avLst/>
          </a:prstGeom>
          <a:ln w="0">
            <a:noFill/>
          </a:ln>
        </p:spPr>
      </p:pic>
      <p:sp>
        <p:nvSpPr>
          <p:cNvPr id="167"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pic>
        <p:nvPicPr>
          <p:cNvPr id="169" name="Grafik 243" descr=""/>
          <p:cNvPicPr/>
          <p:nvPr/>
        </p:nvPicPr>
        <p:blipFill>
          <a:blip r:embed="rId1"/>
          <a:srcRect l="0" t="9274" r="0" b="10773"/>
          <a:stretch/>
        </p:blipFill>
        <p:spPr>
          <a:xfrm>
            <a:off x="7299360" y="4572000"/>
            <a:ext cx="3754080" cy="1817640"/>
          </a:xfrm>
          <a:prstGeom prst="rect">
            <a:avLst/>
          </a:prstGeom>
          <a:ln w="0">
            <a:noFill/>
          </a:ln>
        </p:spPr>
      </p:pic>
      <p:sp>
        <p:nvSpPr>
          <p:cNvPr id="170" name="CustomShape 2"/>
          <p:cNvSpPr/>
          <p:nvPr/>
        </p:nvSpPr>
        <p:spPr>
          <a:xfrm>
            <a:off x="274320" y="6173280"/>
            <a:ext cx="777204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3"/>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71" name="Grafik 245" descr=""/>
          <p:cNvPicPr/>
          <p:nvPr/>
        </p:nvPicPr>
        <p:blipFill>
          <a:blip r:embed="rId5"/>
          <a:stretch/>
        </p:blipFill>
        <p:spPr>
          <a:xfrm>
            <a:off x="457200" y="1645920"/>
            <a:ext cx="6465960" cy="4466520"/>
          </a:xfrm>
          <a:prstGeom prst="rect">
            <a:avLst/>
          </a:prstGeom>
          <a:ln w="0">
            <a:noFill/>
          </a:ln>
        </p:spPr>
      </p:pic>
      <p:pic>
        <p:nvPicPr>
          <p:cNvPr id="172" name="Grafik 246" descr=""/>
          <p:cNvPicPr/>
          <p:nvPr/>
        </p:nvPicPr>
        <p:blipFill>
          <a:blip r:embed="rId6"/>
          <a:stretch/>
        </p:blipFill>
        <p:spPr>
          <a:xfrm>
            <a:off x="7075440" y="1236960"/>
            <a:ext cx="4069440" cy="3049920"/>
          </a:xfrm>
          <a:prstGeom prst="rect">
            <a:avLst/>
          </a:prstGeom>
          <a:ln w="0">
            <a:noFill/>
          </a:ln>
        </p:spPr>
      </p:pic>
      <p:sp>
        <p:nvSpPr>
          <p:cNvPr id="173"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95"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Environmental Pollution</a:t>
            </a:r>
            <a:endParaRPr b="0" lang="en-GB" sz="3000" spc="-1" strike="noStrike">
              <a:solidFill>
                <a:srgbClr val="000000"/>
              </a:solidFill>
              <a:latin typeface="Arial"/>
            </a:endParaRPr>
          </a:p>
        </p:txBody>
      </p:sp>
      <p:sp>
        <p:nvSpPr>
          <p:cNvPr id="175" name="CustomShape 2"/>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177" name="CustomShape 2"/>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Pollution</a:t>
            </a:r>
            <a:r>
              <a:rPr b="0" i="1" lang="en-US" sz="1800" spc="-1" strike="noStrike">
                <a:solidFill>
                  <a:srgbClr val="000000"/>
                </a:solidFill>
                <a:latin typeface="DejaVu Sans"/>
                <a:ea typeface="DejaVu Sans"/>
              </a:rPr>
              <a:t>, also called </a:t>
            </a:r>
            <a:r>
              <a:rPr b="1" i="1" lang="en-US" sz="1800" spc="-1" strike="noStrike" u="sng">
                <a:solidFill>
                  <a:srgbClr val="000000"/>
                </a:solidFill>
                <a:uFillTx/>
                <a:latin typeface="DejaVu Sans"/>
                <a:ea typeface="DejaVu Sans"/>
              </a:rPr>
              <a:t>environmental pollution</a:t>
            </a:r>
            <a:r>
              <a:rPr b="0" i="1" lang="en-US" sz="1800" spc="-1" strike="noStrike">
                <a:solidFill>
                  <a:srgbClr val="000000"/>
                </a:solidFill>
                <a:latin typeface="DejaVu Sans"/>
                <a:ea typeface="DejaVu Sans"/>
              </a:rPr>
              <a:t>, the addition of any substance (solid, liquid, or gas) or any form of energy (such as heat, sound, or radioactivity) to the environment at a rate faster than it can be dispersed, diluted, decomposed, recycled, or stored in some harmless form. </a:t>
            </a: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The major kinds of pollution, usually classified by environment, are air pollution, water pollution, and land pollution.”</a:t>
            </a:r>
            <a:endParaRPr b="0" lang="en-GB" sz="1800" spc="-1" strike="noStrike">
              <a:solidFill>
                <a:srgbClr val="000000"/>
              </a:solidFill>
              <a:latin typeface="Arial"/>
            </a:endParaRPr>
          </a:p>
        </p:txBody>
      </p:sp>
      <p:sp>
        <p:nvSpPr>
          <p:cNvPr id="178"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79" name="CustomShape 4"/>
          <p:cNvSpPr/>
          <p:nvPr/>
        </p:nvSpPr>
        <p:spPr>
          <a:xfrm>
            <a:off x="361080" y="2926080"/>
            <a:ext cx="10786320" cy="2003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80" name="CustomShape 5"/>
          <p:cNvSpPr/>
          <p:nvPr/>
        </p:nvSpPr>
        <p:spPr>
          <a:xfrm>
            <a:off x="263520" y="6492240"/>
            <a:ext cx="107920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Nathanson, Jerry A.. "pollution". Encyclopedia Britannica, 22 Feb. 2022, https://www.britannica.com/science/pollution-environment. Accessed 11 April 2022.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182" name="CustomShape 2"/>
          <p:cNvSpPr/>
          <p:nvPr/>
        </p:nvSpPr>
        <p:spPr>
          <a:xfrm>
            <a:off x="263520" y="6411600"/>
            <a:ext cx="777384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83" name="Grafik 257" descr=""/>
          <p:cNvPicPr/>
          <p:nvPr/>
        </p:nvPicPr>
        <p:blipFill>
          <a:blip r:embed="rId3"/>
          <a:stretch/>
        </p:blipFill>
        <p:spPr>
          <a:xfrm>
            <a:off x="548640" y="1645920"/>
            <a:ext cx="5110920" cy="3831120"/>
          </a:xfrm>
          <a:prstGeom prst="rect">
            <a:avLst/>
          </a:prstGeom>
          <a:ln w="0">
            <a:noFill/>
          </a:ln>
        </p:spPr>
      </p:pic>
      <p:pic>
        <p:nvPicPr>
          <p:cNvPr id="184" name="Grafik 258" descr=""/>
          <p:cNvPicPr/>
          <p:nvPr/>
        </p:nvPicPr>
        <p:blipFill>
          <a:blip r:embed="rId4"/>
          <a:stretch/>
        </p:blipFill>
        <p:spPr>
          <a:xfrm>
            <a:off x="6035040" y="2661120"/>
            <a:ext cx="4946400" cy="3273120"/>
          </a:xfrm>
          <a:prstGeom prst="rect">
            <a:avLst/>
          </a:prstGeom>
          <a:ln w="0">
            <a:noFill/>
          </a:ln>
        </p:spPr>
      </p:pic>
      <p:sp>
        <p:nvSpPr>
          <p:cNvPr id="185"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Waste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3916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187" name="CustomShape 2"/>
          <p:cNvSpPr/>
          <p:nvPr/>
        </p:nvSpPr>
        <p:spPr>
          <a:xfrm>
            <a:off x="335520" y="1268280"/>
            <a:ext cx="5873400" cy="4300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095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GB" sz="1800" spc="-1" strike="noStrike">
              <a:solidFill>
                <a:srgbClr val="000000"/>
              </a:solidFill>
              <a:latin typeface="Arial"/>
            </a:endParaRPr>
          </a:p>
        </p:txBody>
      </p:sp>
      <p:sp>
        <p:nvSpPr>
          <p:cNvPr id="188" name="CustomShape 3"/>
          <p:cNvSpPr/>
          <p:nvPr/>
        </p:nvSpPr>
        <p:spPr>
          <a:xfrm>
            <a:off x="4206240" y="721800"/>
            <a:ext cx="1085760" cy="334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89" name="Grafik 263" descr=""/>
          <p:cNvPicPr/>
          <p:nvPr/>
        </p:nvPicPr>
        <p:blipFill>
          <a:blip r:embed="rId1"/>
          <a:stretch/>
        </p:blipFill>
        <p:spPr>
          <a:xfrm>
            <a:off x="6949440" y="914400"/>
            <a:ext cx="3940920" cy="2835720"/>
          </a:xfrm>
          <a:prstGeom prst="rect">
            <a:avLst/>
          </a:prstGeom>
          <a:ln w="0">
            <a:noFill/>
          </a:ln>
        </p:spPr>
      </p:pic>
      <p:pic>
        <p:nvPicPr>
          <p:cNvPr id="190" name="Grafik 264" descr=""/>
          <p:cNvPicPr/>
          <p:nvPr/>
        </p:nvPicPr>
        <p:blipFill>
          <a:blip r:embed="rId2"/>
          <a:stretch/>
        </p:blipFill>
        <p:spPr>
          <a:xfrm>
            <a:off x="6949440" y="3931920"/>
            <a:ext cx="3968640" cy="2642760"/>
          </a:xfrm>
          <a:prstGeom prst="rect">
            <a:avLst/>
          </a:prstGeom>
          <a:ln w="0">
            <a:noFill/>
          </a:ln>
        </p:spPr>
      </p:pic>
      <p:sp>
        <p:nvSpPr>
          <p:cNvPr id="191" name="CustomShape 4"/>
          <p:cNvSpPr/>
          <p:nvPr/>
        </p:nvSpPr>
        <p:spPr>
          <a:xfrm>
            <a:off x="263520" y="6265440"/>
            <a:ext cx="777384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92" name="CustomShape 5"/>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Fossil Fuels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pic>
        <p:nvPicPr>
          <p:cNvPr id="194" name="Grafik 3_1" descr=""/>
          <p:cNvPicPr/>
          <p:nvPr/>
        </p:nvPicPr>
        <p:blipFill>
          <a:blip r:embed="rId1"/>
          <a:stretch/>
        </p:blipFill>
        <p:spPr>
          <a:xfrm>
            <a:off x="516600" y="1917360"/>
            <a:ext cx="5839920" cy="3011400"/>
          </a:xfrm>
          <a:prstGeom prst="rect">
            <a:avLst/>
          </a:prstGeom>
          <a:ln w="0">
            <a:noFill/>
          </a:ln>
        </p:spPr>
      </p:pic>
      <p:sp>
        <p:nvSpPr>
          <p:cNvPr id="195" name="CustomShape 2"/>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197" name="CustomShape 2"/>
          <p:cNvSpPr/>
          <p:nvPr/>
        </p:nvSpPr>
        <p:spPr>
          <a:xfrm>
            <a:off x="263520" y="6411600"/>
            <a:ext cx="108727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GB" sz="900" spc="-1" strike="noStrike">
              <a:solidFill>
                <a:srgbClr val="000000"/>
              </a:solidFill>
              <a:latin typeface="Arial"/>
            </a:endParaRPr>
          </a:p>
        </p:txBody>
      </p:sp>
      <p:pic>
        <p:nvPicPr>
          <p:cNvPr id="198" name="Grafik 3_0" descr=""/>
          <p:cNvPicPr/>
          <p:nvPr/>
        </p:nvPicPr>
        <p:blipFill>
          <a:blip r:embed="rId2"/>
          <a:stretch/>
        </p:blipFill>
        <p:spPr>
          <a:xfrm>
            <a:off x="516600" y="1917360"/>
            <a:ext cx="5839920" cy="3011400"/>
          </a:xfrm>
          <a:prstGeom prst="rect">
            <a:avLst/>
          </a:prstGeom>
          <a:ln w="0">
            <a:noFill/>
          </a:ln>
        </p:spPr>
      </p:pic>
      <p:pic>
        <p:nvPicPr>
          <p:cNvPr id="199" name="Grafik 273" descr=""/>
          <p:cNvPicPr/>
          <p:nvPr/>
        </p:nvPicPr>
        <p:blipFill>
          <a:blip r:embed="rId3"/>
          <a:stretch/>
        </p:blipFill>
        <p:spPr>
          <a:xfrm>
            <a:off x="6701400" y="1674360"/>
            <a:ext cx="4512240" cy="3635280"/>
          </a:xfrm>
          <a:prstGeom prst="rect">
            <a:avLst/>
          </a:prstGeom>
          <a:ln w="0">
            <a:noFill/>
          </a:ln>
        </p:spPr>
      </p:pic>
      <p:sp>
        <p:nvSpPr>
          <p:cNvPr id="200"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02" name="CustomShape 2"/>
          <p:cNvSpPr/>
          <p:nvPr/>
        </p:nvSpPr>
        <p:spPr>
          <a:xfrm>
            <a:off x="263520" y="6411600"/>
            <a:ext cx="108727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203" name="CustomShape 3"/>
          <p:cNvSpPr/>
          <p:nvPr/>
        </p:nvSpPr>
        <p:spPr>
          <a:xfrm>
            <a:off x="335520" y="1268640"/>
            <a:ext cx="10740600" cy="5028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204" name="CustomShape 4"/>
          <p:cNvSpPr/>
          <p:nvPr/>
        </p:nvSpPr>
        <p:spPr>
          <a:xfrm>
            <a:off x="865440" y="2859120"/>
            <a:ext cx="9919440" cy="1871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240"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marL="3240" algn="ctr">
              <a:lnSpc>
                <a:spcPct val="100000"/>
              </a:lnSpc>
            </a:pPr>
            <a:endParaRPr b="0" lang="en-GB" sz="2400" spc="-1" strike="noStrike">
              <a:solidFill>
                <a:srgbClr val="000000"/>
              </a:solidFill>
              <a:latin typeface="Arial"/>
            </a:endParaRPr>
          </a:p>
        </p:txBody>
      </p:sp>
      <p:sp>
        <p:nvSpPr>
          <p:cNvPr id="205" name="CustomShape 5"/>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07" name="CustomShape 2"/>
          <p:cNvSpPr/>
          <p:nvPr/>
        </p:nvSpPr>
        <p:spPr>
          <a:xfrm>
            <a:off x="335520" y="1268640"/>
            <a:ext cx="10740600" cy="5028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208" name="CustomShape 3"/>
          <p:cNvSpPr/>
          <p:nvPr/>
        </p:nvSpPr>
        <p:spPr>
          <a:xfrm>
            <a:off x="865440" y="2859120"/>
            <a:ext cx="9919440" cy="1871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240"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marL="3240" algn="ctr">
              <a:lnSpc>
                <a:spcPct val="100000"/>
              </a:lnSpc>
            </a:pPr>
            <a:r>
              <a:rPr b="1" lang="en-US" sz="2400" spc="-1" strike="noStrike">
                <a:solidFill>
                  <a:srgbClr val="595959"/>
                </a:solidFill>
                <a:latin typeface="DejaVu Sans"/>
                <a:ea typeface="DejaVu Sans"/>
              </a:rPr>
              <a:t> → </a:t>
            </a:r>
            <a:r>
              <a:rPr b="1" lang="en-US" sz="2400" spc="-1" strike="noStrike">
                <a:solidFill>
                  <a:srgbClr val="595959"/>
                </a:solidFill>
                <a:latin typeface="DejaVu Sans"/>
                <a:ea typeface="DejaVu Sans"/>
              </a:rPr>
              <a:t>40,000 generation will have to live with the waste</a:t>
            </a:r>
            <a:endParaRPr b="0" lang="en-GB" sz="2400" spc="-1" strike="noStrike">
              <a:solidFill>
                <a:srgbClr val="000000"/>
              </a:solidFill>
              <a:latin typeface="Arial"/>
            </a:endParaRPr>
          </a:p>
        </p:txBody>
      </p:sp>
      <p:sp>
        <p:nvSpPr>
          <p:cNvPr id="209" name="CustomShape 4"/>
          <p:cNvSpPr/>
          <p:nvPr/>
        </p:nvSpPr>
        <p:spPr>
          <a:xfrm>
            <a:off x="263520" y="6411600"/>
            <a:ext cx="108727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210" name="CustomShape 5"/>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pic>
        <p:nvPicPr>
          <p:cNvPr id="212" name="Grafik 286" descr=""/>
          <p:cNvPicPr/>
          <p:nvPr/>
        </p:nvPicPr>
        <p:blipFill>
          <a:blip r:embed="rId1"/>
          <a:stretch/>
        </p:blipFill>
        <p:spPr>
          <a:xfrm>
            <a:off x="2514600" y="1734840"/>
            <a:ext cx="5299200" cy="3972600"/>
          </a:xfrm>
          <a:prstGeom prst="rect">
            <a:avLst/>
          </a:prstGeom>
          <a:ln w="0">
            <a:noFill/>
          </a:ln>
        </p:spPr>
      </p:pic>
      <p:sp>
        <p:nvSpPr>
          <p:cNvPr id="213" name="CustomShape 2"/>
          <p:cNvSpPr/>
          <p:nvPr/>
        </p:nvSpPr>
        <p:spPr>
          <a:xfrm>
            <a:off x="263520" y="6051600"/>
            <a:ext cx="108727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
        <p:nvSpPr>
          <p:cNvPr id="214" name="CustomShape 3"/>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16" name="CustomShape 2"/>
          <p:cNvSpPr/>
          <p:nvPr/>
        </p:nvSpPr>
        <p:spPr>
          <a:xfrm>
            <a:off x="263520" y="6411600"/>
            <a:ext cx="7410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217" name="CustomShape 3"/>
          <p:cNvSpPr/>
          <p:nvPr/>
        </p:nvSpPr>
        <p:spPr>
          <a:xfrm>
            <a:off x="335520" y="1268280"/>
            <a:ext cx="2877120" cy="5028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218" name="Grafik 292" descr=""/>
          <p:cNvPicPr/>
          <p:nvPr/>
        </p:nvPicPr>
        <p:blipFill>
          <a:blip r:embed="rId1"/>
          <a:stretch/>
        </p:blipFill>
        <p:spPr>
          <a:xfrm>
            <a:off x="4669560" y="1734840"/>
            <a:ext cx="5299200" cy="3972600"/>
          </a:xfrm>
          <a:prstGeom prst="rect">
            <a:avLst/>
          </a:prstGeom>
          <a:ln w="0">
            <a:noFill/>
          </a:ln>
        </p:spPr>
      </p:pic>
      <p:sp>
        <p:nvSpPr>
          <p:cNvPr id="219" name="CustomShape 4"/>
          <p:cNvSpPr/>
          <p:nvPr/>
        </p:nvSpPr>
        <p:spPr>
          <a:xfrm>
            <a:off x="263520" y="6051600"/>
            <a:ext cx="108727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
        <p:nvSpPr>
          <p:cNvPr id="220" name="CustomShape 5"/>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50"/>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Sustainability</a:t>
            </a:r>
            <a:endParaRPr b="0" lang="en-GB" sz="3000" spc="-1" strike="noStrike">
              <a:solidFill>
                <a:srgbClr val="000000"/>
              </a:solidFill>
              <a:latin typeface="Arial"/>
            </a:endParaRPr>
          </a:p>
        </p:txBody>
      </p:sp>
      <p:sp>
        <p:nvSpPr>
          <p:cNvPr id="97" name="CustomShape 7"/>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22" name="CustomShape 2"/>
          <p:cNvSpPr/>
          <p:nvPr/>
        </p:nvSpPr>
        <p:spPr>
          <a:xfrm>
            <a:off x="263520" y="6411600"/>
            <a:ext cx="7410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223" name="CustomShape 3"/>
          <p:cNvSpPr/>
          <p:nvPr/>
        </p:nvSpPr>
        <p:spPr>
          <a:xfrm>
            <a:off x="335520" y="1268280"/>
            <a:ext cx="2877120" cy="5028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224" name="Grafik 298" descr=""/>
          <p:cNvPicPr/>
          <p:nvPr/>
        </p:nvPicPr>
        <p:blipFill>
          <a:blip r:embed="rId1"/>
          <a:stretch/>
        </p:blipFill>
        <p:spPr>
          <a:xfrm>
            <a:off x="4669200" y="1734840"/>
            <a:ext cx="5299200" cy="3972600"/>
          </a:xfrm>
          <a:prstGeom prst="rect">
            <a:avLst/>
          </a:prstGeom>
          <a:ln w="0">
            <a:noFill/>
          </a:ln>
        </p:spPr>
      </p:pic>
      <p:sp>
        <p:nvSpPr>
          <p:cNvPr id="225" name="CustomShape 4"/>
          <p:cNvSpPr/>
          <p:nvPr/>
        </p:nvSpPr>
        <p:spPr>
          <a:xfrm>
            <a:off x="263520" y="6051600"/>
            <a:ext cx="108727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GB" sz="900" spc="-1" strike="noStrike">
              <a:solidFill>
                <a:srgbClr val="000000"/>
              </a:solidFill>
              <a:latin typeface="Arial"/>
            </a:endParaRPr>
          </a:p>
        </p:txBody>
      </p:sp>
      <p:sp>
        <p:nvSpPr>
          <p:cNvPr id="226" name="CustomShape 5"/>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28" name="CustomShape 2"/>
          <p:cNvSpPr/>
          <p:nvPr/>
        </p:nvSpPr>
        <p:spPr>
          <a:xfrm>
            <a:off x="263520" y="6411600"/>
            <a:ext cx="7410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pic>
        <p:nvPicPr>
          <p:cNvPr id="229" name="Grafik 303" descr=""/>
          <p:cNvPicPr/>
          <p:nvPr/>
        </p:nvPicPr>
        <p:blipFill>
          <a:blip r:embed="rId1"/>
          <a:stretch/>
        </p:blipFill>
        <p:spPr>
          <a:xfrm>
            <a:off x="2583000" y="914400"/>
            <a:ext cx="7121520" cy="5747760"/>
          </a:xfrm>
          <a:prstGeom prst="rect">
            <a:avLst/>
          </a:prstGeom>
          <a:ln w="0">
            <a:noFill/>
          </a:ln>
        </p:spPr>
      </p:pic>
      <p:sp>
        <p:nvSpPr>
          <p:cNvPr id="230" name="CustomShape 3"/>
          <p:cNvSpPr/>
          <p:nvPr/>
        </p:nvSpPr>
        <p:spPr>
          <a:xfrm>
            <a:off x="335520" y="1232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1" name="CustomShape 4"/>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Flows of Plastic Packaging Materials in 2013</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33" name="CustomShape 2"/>
          <p:cNvSpPr/>
          <p:nvPr/>
        </p:nvSpPr>
        <p:spPr>
          <a:xfrm>
            <a:off x="263520" y="6411600"/>
            <a:ext cx="74109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sp>
        <p:nvSpPr>
          <p:cNvPr id="234" name="CustomShape 3"/>
          <p:cNvSpPr/>
          <p:nvPr/>
        </p:nvSpPr>
        <p:spPr>
          <a:xfrm>
            <a:off x="335520" y="1268280"/>
            <a:ext cx="2877120" cy="5028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sp>
        <p:nvSpPr>
          <p:cNvPr id="235" name="CustomShape 4"/>
          <p:cNvSpPr/>
          <p:nvPr/>
        </p:nvSpPr>
        <p:spPr>
          <a:xfrm>
            <a:off x="335520" y="1232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6" name="CustomShape 5"/>
          <p:cNvSpPr/>
          <p:nvPr/>
        </p:nvSpPr>
        <p:spPr>
          <a:xfrm>
            <a:off x="432720" y="1148040"/>
            <a:ext cx="10348200" cy="4888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Flows of Plastic Packaging Materials in 2013</a:t>
            </a:r>
            <a:endParaRPr b="0" lang="en-GB" sz="2200" spc="-1" strike="noStrike">
              <a:solidFill>
                <a:srgbClr val="000000"/>
              </a:solidFill>
              <a:latin typeface="Arial"/>
            </a:endParaRPr>
          </a:p>
        </p:txBody>
      </p:sp>
      <p:pic>
        <p:nvPicPr>
          <p:cNvPr id="237" name="Grafik 311" descr=""/>
          <p:cNvPicPr/>
          <p:nvPr/>
        </p:nvPicPr>
        <p:blipFill>
          <a:blip r:embed="rId1"/>
          <a:stretch/>
        </p:blipFill>
        <p:spPr>
          <a:xfrm>
            <a:off x="2815560" y="936000"/>
            <a:ext cx="7228080" cy="59252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39"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ffffff"/>
                </a:solidFill>
                <a:latin typeface="DejaVu Sans"/>
                <a:ea typeface="DejaVu Sans"/>
              </a:rPr>
              <a:t>I am </a:t>
            </a:r>
            <a:r>
              <a:rPr b="1" lang="en-US" sz="1800" spc="-1" strike="noStrike" u="sng">
                <a:solidFill>
                  <a:srgbClr val="ffffff"/>
                </a:solidFill>
                <a:uFillTx/>
                <a:latin typeface="DejaVu Sans"/>
                <a:ea typeface="DejaVu Sans"/>
              </a:rPr>
              <a:t>not</a:t>
            </a:r>
            <a:r>
              <a:rPr b="1" lang="en-US" sz="1800" spc="-1" strike="noStrike">
                <a:solidFill>
                  <a:srgbClr val="ffffff"/>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GB" sz="1800" spc="-1" strike="noStrike">
              <a:solidFill>
                <a:srgbClr val="000000"/>
              </a:solidFill>
              <a:latin typeface="Arial"/>
            </a:endParaRPr>
          </a:p>
        </p:txBody>
      </p:sp>
      <p:sp>
        <p:nvSpPr>
          <p:cNvPr id="240"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42"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GB" sz="1800" spc="-1" strike="noStrike">
              <a:solidFill>
                <a:srgbClr val="000000"/>
              </a:solidFill>
              <a:latin typeface="Arial"/>
            </a:endParaRPr>
          </a:p>
        </p:txBody>
      </p:sp>
      <p:sp>
        <p:nvSpPr>
          <p:cNvPr id="243"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45" name="CustomShape 2"/>
          <p:cNvSpPr/>
          <p:nvPr/>
        </p:nvSpPr>
        <p:spPr>
          <a:xfrm>
            <a:off x="335520" y="1268280"/>
            <a:ext cx="10627920" cy="50248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GB" sz="1800" spc="-1" strike="noStrike">
              <a:solidFill>
                <a:srgbClr val="000000"/>
              </a:solidFill>
              <a:latin typeface="Arial"/>
            </a:endParaRPr>
          </a:p>
        </p:txBody>
      </p:sp>
      <p:sp>
        <p:nvSpPr>
          <p:cNvPr id="246"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
        <p:nvSpPr>
          <p:cNvPr id="247" name="CustomShape 4"/>
          <p:cNvSpPr/>
          <p:nvPr/>
        </p:nvSpPr>
        <p:spPr>
          <a:xfrm>
            <a:off x="335520" y="5943600"/>
            <a:ext cx="10627920" cy="1079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4406760"/>
            <a:ext cx="10735920" cy="134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249" name="CustomShape 2"/>
          <p:cNvSpPr/>
          <p:nvPr/>
        </p:nvSpPr>
        <p:spPr>
          <a:xfrm>
            <a:off x="335520" y="2906640"/>
            <a:ext cx="10735920" cy="148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251" name="CustomShape 2"/>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sustainability and related to sustainability, resources, environmental pollution </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limits to recycling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Resources</a:t>
            </a:r>
            <a:endParaRPr b="0" lang="en-GB" sz="2400" spc="-1" strike="noStrike">
              <a:solidFill>
                <a:srgbClr val="000000"/>
              </a:solidFill>
              <a:latin typeface="Arial"/>
            </a:endParaRPr>
          </a:p>
        </p:txBody>
      </p:sp>
      <p:sp>
        <p:nvSpPr>
          <p:cNvPr id="253" name="CustomShape 2"/>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a:t>
            </a:r>
            <a:r>
              <a:rPr b="0" i="1" lang="en-US" sz="1800" spc="-1" strike="noStrike">
                <a:solidFill>
                  <a:srgbClr val="000000"/>
                </a:solidFill>
                <a:latin typeface="DejaVu Sans"/>
                <a:ea typeface="DejaVu Sans"/>
              </a:rPr>
              <a:t>How to Save a Planet</a:t>
            </a:r>
            <a:r>
              <a:rPr b="0" lang="en-US" sz="1800" spc="-1" strike="noStrike">
                <a:solidFill>
                  <a:srgbClr val="000000"/>
                </a:solidFill>
                <a:latin typeface="DejaVu Sans"/>
                <a:ea typeface="DejaVu Sans"/>
              </a:rPr>
              <a:t> – “Sacrifice Zones: ProPublica Takes Us Inside America’s Toxic Hotspots (2022)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1268640"/>
            <a:ext cx="10737360" cy="5024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255" name="CustomShape 2"/>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1"/>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99" name="CustomShape 8"/>
          <p:cNvSpPr/>
          <p:nvPr/>
        </p:nvSpPr>
        <p:spPr>
          <a:xfrm>
            <a:off x="335520" y="1268280"/>
            <a:ext cx="10735920" cy="5023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100" name="CustomShape 9"/>
          <p:cNvSpPr/>
          <p:nvPr/>
        </p:nvSpPr>
        <p:spPr>
          <a:xfrm>
            <a:off x="432720" y="1148040"/>
            <a:ext cx="10344960" cy="485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a:t>
            </a:r>
            <a:endParaRPr b="0" lang="en-GB" sz="2200" spc="-1" strike="noStrike">
              <a:solidFill>
                <a:srgbClr val="000000"/>
              </a:solidFill>
              <a:latin typeface="Arial"/>
            </a:endParaRPr>
          </a:p>
        </p:txBody>
      </p:sp>
      <p:sp>
        <p:nvSpPr>
          <p:cNvPr id="101" name="CustomShape 10"/>
          <p:cNvSpPr/>
          <p:nvPr/>
        </p:nvSpPr>
        <p:spPr>
          <a:xfrm>
            <a:off x="361080" y="3292200"/>
            <a:ext cx="10784880" cy="1361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02" name="CustomShape 12"/>
          <p:cNvSpPr/>
          <p:nvPr/>
        </p:nvSpPr>
        <p:spPr>
          <a:xfrm>
            <a:off x="263520" y="6492240"/>
            <a:ext cx="1079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6"/>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104" name="CustomShape 13"/>
          <p:cNvSpPr/>
          <p:nvPr/>
        </p:nvSpPr>
        <p:spPr>
          <a:xfrm>
            <a:off x="335520" y="1268280"/>
            <a:ext cx="10735920" cy="5023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en-GB" sz="1800" spc="-1" strike="noStrike">
              <a:solidFill>
                <a:srgbClr val="000000"/>
              </a:solidFill>
              <a:latin typeface="Arial"/>
            </a:endParaRPr>
          </a:p>
        </p:txBody>
      </p:sp>
      <p:sp>
        <p:nvSpPr>
          <p:cNvPr id="105" name="CustomShape 14"/>
          <p:cNvSpPr/>
          <p:nvPr/>
        </p:nvSpPr>
        <p:spPr>
          <a:xfrm>
            <a:off x="432720" y="1148040"/>
            <a:ext cx="10344960" cy="485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106" name="CustomShape 15"/>
          <p:cNvSpPr/>
          <p:nvPr/>
        </p:nvSpPr>
        <p:spPr>
          <a:xfrm>
            <a:off x="361080" y="3292200"/>
            <a:ext cx="10784880" cy="1361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07" name="CustomShape 17"/>
          <p:cNvSpPr/>
          <p:nvPr/>
        </p:nvSpPr>
        <p:spPr>
          <a:xfrm>
            <a:off x="263520" y="6492240"/>
            <a:ext cx="1079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21"/>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109" name="CustomShape 18"/>
          <p:cNvSpPr/>
          <p:nvPr/>
        </p:nvSpPr>
        <p:spPr>
          <a:xfrm>
            <a:off x="335520" y="1268280"/>
            <a:ext cx="10735920" cy="5023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Wie eine sothane [solche] Conservation und Anbau des Holzes anzustellen / daß es eine continuirliche beständige und </a:t>
            </a:r>
            <a:r>
              <a:rPr b="1" i="1" lang="en-US" sz="1800" spc="-1" strike="noStrike">
                <a:solidFill>
                  <a:srgbClr val="000000"/>
                </a:solidFill>
                <a:latin typeface="DejaVu Sans"/>
                <a:ea typeface="DejaVu Sans"/>
              </a:rPr>
              <a:t>nachhaltende</a:t>
            </a:r>
            <a:r>
              <a:rPr b="0" i="1" lang="en-US" sz="1800" spc="-1" strike="noStrike">
                <a:solidFill>
                  <a:srgbClr val="000000"/>
                </a:solidFill>
                <a:latin typeface="DejaVu Sans"/>
                <a:ea typeface="DejaVu Sans"/>
              </a:rPr>
              <a:t> Nutzung gebe / weiln es eine unentbehrliche Sache ist / ohne welche das Land in seinem Esse nicht bleiben mag” – Hans Carl von Carlowitz (1713)</a:t>
            </a:r>
            <a:endParaRPr b="0" lang="en-GB" sz="1800" spc="-1" strike="noStrike">
              <a:solidFill>
                <a:srgbClr val="000000"/>
              </a:solidFill>
              <a:latin typeface="Arial"/>
            </a:endParaRPr>
          </a:p>
        </p:txBody>
      </p:sp>
      <p:sp>
        <p:nvSpPr>
          <p:cNvPr id="110" name="CustomShape 19"/>
          <p:cNvSpPr/>
          <p:nvPr/>
        </p:nvSpPr>
        <p:spPr>
          <a:xfrm>
            <a:off x="432720" y="1148040"/>
            <a:ext cx="10344960" cy="485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111" name="CustomShape 20"/>
          <p:cNvSpPr/>
          <p:nvPr/>
        </p:nvSpPr>
        <p:spPr>
          <a:xfrm>
            <a:off x="361080" y="3292200"/>
            <a:ext cx="10784880" cy="1361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12" name="CustomShape 22"/>
          <p:cNvSpPr/>
          <p:nvPr/>
        </p:nvSpPr>
        <p:spPr>
          <a:xfrm>
            <a:off x="263520" y="6492240"/>
            <a:ext cx="1079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Hans Carl von Carlowitz </a:t>
            </a:r>
            <a:r>
              <a:rPr b="0" lang="de-DE" sz="900" spc="-1" strike="noStrike">
                <a:solidFill>
                  <a:srgbClr val="a6a6a6"/>
                </a:solidFill>
                <a:latin typeface="DejaVu Sans"/>
                <a:ea typeface="Roboto"/>
              </a:rPr>
              <a:t>(1713) – Sylvicultura oeconomica</a:t>
            </a:r>
            <a:endParaRPr b="0" lang="en-GB" sz="900" spc="-1" strike="noStrike">
              <a:solidFill>
                <a:srgbClr val="000000"/>
              </a:solidFill>
              <a:latin typeface="Arial"/>
            </a:endParaRPr>
          </a:p>
        </p:txBody>
      </p:sp>
      <p:sp>
        <p:nvSpPr>
          <p:cNvPr id="113" name="CustomShape 23"/>
          <p:cNvSpPr/>
          <p:nvPr/>
        </p:nvSpPr>
        <p:spPr>
          <a:xfrm>
            <a:off x="2743200" y="4937760"/>
            <a:ext cx="5848920" cy="61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continuously enduring and sustainable use”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27"/>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115" name="CustomShape 24"/>
          <p:cNvSpPr/>
          <p:nvPr/>
        </p:nvSpPr>
        <p:spPr>
          <a:xfrm>
            <a:off x="335520" y="1268280"/>
            <a:ext cx="10735920" cy="5023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Sowing and planting of trees had to be regarded as a national duty of every landowner, in order to stop the destructive over-exploitation of natural resources” – John Evelyn (1662)</a:t>
            </a:r>
            <a:endParaRPr b="0" lang="en-GB" sz="1800" spc="-1" strike="noStrike">
              <a:solidFill>
                <a:srgbClr val="000000"/>
              </a:solidFill>
              <a:latin typeface="Arial"/>
            </a:endParaRPr>
          </a:p>
        </p:txBody>
      </p:sp>
      <p:sp>
        <p:nvSpPr>
          <p:cNvPr id="116" name="CustomShape 25"/>
          <p:cNvSpPr/>
          <p:nvPr/>
        </p:nvSpPr>
        <p:spPr>
          <a:xfrm>
            <a:off x="432720" y="1148040"/>
            <a:ext cx="10344960" cy="4856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 </a:t>
            </a:r>
            <a:endParaRPr b="0" lang="en-GB" sz="2200" spc="-1" strike="noStrike">
              <a:solidFill>
                <a:srgbClr val="000000"/>
              </a:solidFill>
              <a:latin typeface="Arial"/>
            </a:endParaRPr>
          </a:p>
        </p:txBody>
      </p:sp>
      <p:sp>
        <p:nvSpPr>
          <p:cNvPr id="117" name="CustomShape 26"/>
          <p:cNvSpPr/>
          <p:nvPr/>
        </p:nvSpPr>
        <p:spPr>
          <a:xfrm>
            <a:off x="361080" y="3292200"/>
            <a:ext cx="10784880" cy="1361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18" name="CustomShape 28"/>
          <p:cNvSpPr/>
          <p:nvPr/>
        </p:nvSpPr>
        <p:spPr>
          <a:xfrm>
            <a:off x="263520" y="6492240"/>
            <a:ext cx="107906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John Evelyn </a:t>
            </a:r>
            <a:r>
              <a:rPr b="0" lang="de-DE" sz="900" spc="-1" strike="noStrike">
                <a:solidFill>
                  <a:srgbClr val="a6a6a6"/>
                </a:solidFill>
                <a:latin typeface="DejaVu Sans"/>
                <a:ea typeface="Roboto"/>
              </a:rPr>
              <a:t>(1662) – Essay: „Sylva“</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32"/>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 </a:t>
            </a:r>
            <a:endParaRPr b="0" lang="en-GB" sz="2400" spc="-1" strike="noStrike">
              <a:solidFill>
                <a:srgbClr val="000000"/>
              </a:solidFill>
              <a:latin typeface="Arial"/>
            </a:endParaRPr>
          </a:p>
        </p:txBody>
      </p:sp>
      <p:sp>
        <p:nvSpPr>
          <p:cNvPr id="120" name="CustomShape 29"/>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21" name="CustomShape 30"/>
          <p:cNvSpPr/>
          <p:nvPr/>
        </p:nvSpPr>
        <p:spPr>
          <a:xfrm>
            <a:off x="432720" y="1148040"/>
            <a:ext cx="10351440" cy="4921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Origins</a:t>
            </a:r>
            <a:endParaRPr b="0" lang="en-GB" sz="2200" spc="-1" strike="noStrike">
              <a:solidFill>
                <a:srgbClr val="000000"/>
              </a:solidFill>
              <a:latin typeface="Arial"/>
            </a:endParaRPr>
          </a:p>
        </p:txBody>
      </p:sp>
      <p:sp>
        <p:nvSpPr>
          <p:cNvPr id="122" name="CustomShape 31"/>
          <p:cNvSpPr/>
          <p:nvPr/>
        </p:nvSpPr>
        <p:spPr>
          <a:xfrm>
            <a:off x="335520" y="1268640"/>
            <a:ext cx="10735920" cy="5023440"/>
          </a:xfrm>
          <a:prstGeom prst="rect">
            <a:avLst/>
          </a:prstGeom>
          <a:noFill/>
          <a:ln w="0">
            <a:noFill/>
          </a:ln>
        </p:spPr>
        <p:style>
          <a:lnRef idx="0"/>
          <a:fillRef idx="0"/>
          <a:effectRef idx="0"/>
          <a:fontRef idx="minor"/>
        </p:style>
        <p:txBody>
          <a:bodyPr lIns="90000" rIns="90000" tIns="45000" bIns="45000" anchor="ctr">
            <a:noAutofit/>
          </a:bodyPr>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Carl von Carlowitz and </a:t>
            </a:r>
            <a:r>
              <a:rPr b="0" i="1" lang="en-US" sz="1800" spc="-1" strike="noStrike">
                <a:solidFill>
                  <a:srgbClr val="000000"/>
                </a:solidFill>
                <a:latin typeface="DejaVu Sans"/>
                <a:ea typeface="DejaVu Sans"/>
              </a:rPr>
              <a:t>Sustainability</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Coined the term at a time when Europe was in need of vast quantities of wood (mining, ore-smelting, ship building, etc.</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Fear of timber scarcity</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Growing population → Fear of food-shortage if food production cannot keep up with reproduction </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1700 → ca. 0.6 billion people </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World population in 1800 → ca. 1.0 billion people</a:t>
            </a:r>
            <a:endParaRPr b="0" lang="en-GB"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Industrial revolution (ca. 1760 – 1840) fostered environmental degradation → society chose prosperity rather than sustainability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36"/>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Biocapacity</a:t>
            </a:r>
            <a:endParaRPr b="0" lang="en-GB" sz="2400" spc="-1" strike="noStrike">
              <a:solidFill>
                <a:srgbClr val="000000"/>
              </a:solidFill>
              <a:latin typeface="Arial"/>
            </a:endParaRPr>
          </a:p>
        </p:txBody>
      </p:sp>
      <p:sp>
        <p:nvSpPr>
          <p:cNvPr id="124" name="CustomShape 33"/>
          <p:cNvSpPr/>
          <p:nvPr/>
        </p:nvSpPr>
        <p:spPr>
          <a:xfrm>
            <a:off x="335520" y="1268280"/>
            <a:ext cx="10737360" cy="5024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Is „the locally available carrying capacity of the ecosystem for generating resources and absorbing wastes”</a:t>
            </a:r>
            <a:endParaRPr b="0" lang="en-GB" sz="1800" spc="-1" strike="noStrike">
              <a:solidFill>
                <a:srgbClr val="000000"/>
              </a:solidFill>
              <a:latin typeface="Arial"/>
            </a:endParaRPr>
          </a:p>
        </p:txBody>
      </p:sp>
      <p:sp>
        <p:nvSpPr>
          <p:cNvPr id="125" name="CustomShape 3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26" name="CustomShape 35"/>
          <p:cNvSpPr/>
          <p:nvPr/>
        </p:nvSpPr>
        <p:spPr>
          <a:xfrm>
            <a:off x="361080" y="3292200"/>
            <a:ext cx="10786320" cy="136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27" name="CustomShape 37"/>
          <p:cNvSpPr/>
          <p:nvPr/>
        </p:nvSpPr>
        <p:spPr>
          <a:xfrm>
            <a:off x="263520" y="6492240"/>
            <a:ext cx="107920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D. Yue, J. Guo, C. Hui (2013)  – Scale dependency of biocapacity and the fallacy of unsustainable development</a:t>
            </a:r>
            <a:r>
              <a:rPr b="0" lang="de-DE" sz="900" spc="-1" strike="noStrike">
                <a:solidFill>
                  <a:srgbClr val="a6a6a6"/>
                </a:solidFill>
                <a:latin typeface="DejaVu Sans"/>
                <a:ea typeface="Roboto"/>
              </a:rPr>
              <a:t> – https://doi.org/10.1016/j.jenvman.2013.04.022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LibreOffice/7.4.7.2$Linux_X86_64 LibreOffice_project/40$Build-2</Application>
  <AppVersion>15.0000</AppVersion>
  <Words>2223</Words>
  <Paragraphs>212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Chintan Patel</cp:lastModifiedBy>
  <dcterms:modified xsi:type="dcterms:W3CDTF">2025-09-24T10:20:43Z</dcterms:modified>
  <cp:revision>3703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39</vt:i4>
  </property>
</Properties>
</file>